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96" r:id="rId4"/>
    <p:sldMasterId id="2147483697" r:id="rId5"/>
    <p:sldMasterId id="2147483698" r:id="rId6"/>
    <p:sldMasterId id="2147483699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</p:sldIdLst>
  <p:sldSz cy="6858000" cx="12188825"/>
  <p:notesSz cx="7772400" cy="100584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5F0A1FA-3348-4769-8D0D-8E09E1D201A6}">
  <a:tblStyle styleId="{45F0A1FA-3348-4769-8D0D-8E09E1D201A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3.xml"/><Relationship Id="rId10" Type="http://schemas.openxmlformats.org/officeDocument/2006/relationships/slide" Target="slides/slide2.xml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Shape 203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Shape 220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Shape 229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Shape 242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Shape 250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5" name="Shape 45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6" name="Shape 46"/>
          <p:cNvSpPr txBox="1"/>
          <p:nvPr>
            <p:ph idx="3"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7" name="Shape 47"/>
          <p:cNvSpPr txBox="1"/>
          <p:nvPr>
            <p:ph idx="4"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0" name="Shape 50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1" name="Shape 51"/>
          <p:cNvSpPr txBox="1"/>
          <p:nvPr>
            <p:ph idx="2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pic>
        <p:nvPicPr>
          <p:cNvPr id="52" name="Shape 5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Shape 5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0" name="Shape 60"/>
          <p:cNvSpPr txBox="1"/>
          <p:nvPr>
            <p:ph idx="1"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7" name="Shape 67"/>
          <p:cNvSpPr txBox="1"/>
          <p:nvPr>
            <p:ph idx="2"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5" name="Shape 75"/>
          <p:cNvSpPr txBox="1"/>
          <p:nvPr>
            <p:ph idx="2"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6" name="Shape 76"/>
          <p:cNvSpPr txBox="1"/>
          <p:nvPr>
            <p:ph idx="3"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0" name="Shape 80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1" name="Shape 81"/>
          <p:cNvSpPr txBox="1"/>
          <p:nvPr>
            <p:ph idx="3"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5" name="Shape 85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6" name="Shape 86"/>
          <p:cNvSpPr txBox="1"/>
          <p:nvPr>
            <p:ph idx="3"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0" name="Shape 90"/>
          <p:cNvSpPr txBox="1"/>
          <p:nvPr>
            <p:ph idx="2"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4" name="Shape 94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5" name="Shape 95"/>
          <p:cNvSpPr txBox="1"/>
          <p:nvPr>
            <p:ph idx="3"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6" name="Shape 96"/>
          <p:cNvSpPr txBox="1"/>
          <p:nvPr>
            <p:ph idx="4"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0" name="Shape 100"/>
          <p:cNvSpPr txBox="1"/>
          <p:nvPr>
            <p:ph idx="2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pic>
        <p:nvPicPr>
          <p:cNvPr id="101" name="Shape 10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9" name="Shape 109"/>
          <p:cNvSpPr txBox="1"/>
          <p:nvPr>
            <p:ph idx="1"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6" name="Shape 116"/>
          <p:cNvSpPr txBox="1"/>
          <p:nvPr>
            <p:ph idx="2"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4" name="Shape 124"/>
          <p:cNvSpPr txBox="1"/>
          <p:nvPr>
            <p:ph idx="2"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5" name="Shape 125"/>
          <p:cNvSpPr txBox="1"/>
          <p:nvPr>
            <p:ph idx="3"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29" name="Shape 129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0" name="Shape 130"/>
          <p:cNvSpPr txBox="1"/>
          <p:nvPr>
            <p:ph idx="3"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4" name="Shape 134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5" name="Shape 135"/>
          <p:cNvSpPr txBox="1"/>
          <p:nvPr>
            <p:ph idx="3"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9" name="Shape 139"/>
          <p:cNvSpPr txBox="1"/>
          <p:nvPr>
            <p:ph idx="2"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3" name="Shape 143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4" name="Shape 144"/>
          <p:cNvSpPr txBox="1"/>
          <p:nvPr>
            <p:ph idx="3"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5" name="Shape 145"/>
          <p:cNvSpPr txBox="1"/>
          <p:nvPr>
            <p:ph idx="4"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49" name="Shape 149"/>
          <p:cNvSpPr txBox="1"/>
          <p:nvPr>
            <p:ph idx="2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pic>
        <p:nvPicPr>
          <p:cNvPr id="150" name="Shape 15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Shape 1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x">
  <p:cSld name="TITLE_AND_BOD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8" name="Shape 158"/>
          <p:cNvSpPr txBox="1"/>
          <p:nvPr>
            <p:ph idx="1" type="subTitle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" type="obj">
  <p:cSld name="OBJEC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" name="Shape 18"/>
          <p:cNvSpPr txBox="1"/>
          <p:nvPr>
            <p:ph idx="2"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" type="twoObj">
  <p:cSld name="TWO_OBJECTS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5" name="Shape 165"/>
          <p:cNvSpPr txBox="1"/>
          <p:nvPr>
            <p:ph idx="2"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/>
          <p:nvPr>
            <p:ph idx="1"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3" name="Shape 173"/>
          <p:cNvSpPr txBox="1"/>
          <p:nvPr>
            <p:ph idx="2"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4" name="Shape 174"/>
          <p:cNvSpPr txBox="1"/>
          <p:nvPr>
            <p:ph idx="3"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8" name="Shape 178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9" name="Shape 179"/>
          <p:cNvSpPr txBox="1"/>
          <p:nvPr>
            <p:ph idx="3"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3" name="Shape 183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4" name="Shape 184"/>
          <p:cNvSpPr txBox="1"/>
          <p:nvPr>
            <p:ph idx="3"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Content over Content" type="objOverTx">
  <p:cSld name="OBJECT_OVER_TEXT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09120" y="160452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88" name="Shape 188"/>
          <p:cNvSpPr txBox="1"/>
          <p:nvPr>
            <p:ph idx="2"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4 Content" type="fourObj">
  <p:cSld name="FOUR_OBJECTS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2" name="Shape 192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3" name="Shape 193"/>
          <p:cNvSpPr txBox="1"/>
          <p:nvPr>
            <p:ph idx="3"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4" name="Shape 194"/>
          <p:cNvSpPr txBox="1"/>
          <p:nvPr>
            <p:ph idx="4"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6 Content">
  <p:cSld name="Title, 6 Content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98" name="Shape 198"/>
          <p:cNvSpPr txBox="1"/>
          <p:nvPr>
            <p:ph idx="2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pic>
        <p:nvPicPr>
          <p:cNvPr id="199" name="Shape 19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Shape 20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601080" y="1604520"/>
            <a:ext cx="4984920" cy="3977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entered Text" type="objOnly">
  <p:cSld name="OBJECT_ONL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idx="1" type="subTitle"/>
          </p:nvPr>
        </p:nvSpPr>
        <p:spPr>
          <a:xfrm>
            <a:off x="609120" y="273600"/>
            <a:ext cx="10969560" cy="5307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and Content" type="twoObjAndObj">
  <p:cSld name="TWO_OBJECTS_AND_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60912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7" name="Shape 27"/>
          <p:cNvSpPr txBox="1"/>
          <p:nvPr>
            <p:ph idx="3" type="body"/>
          </p:nvPr>
        </p:nvSpPr>
        <p:spPr>
          <a:xfrm>
            <a:off x="623016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Content and 2 Content" type="objAndTwoObj">
  <p:cSld name="OBJECT_AND_TWO_OBJECT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609120" y="1604520"/>
            <a:ext cx="535284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1" name="Shape 31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2" name="Shape 32"/>
          <p:cNvSpPr txBox="1"/>
          <p:nvPr>
            <p:ph idx="3" type="body"/>
          </p:nvPr>
        </p:nvSpPr>
        <p:spPr>
          <a:xfrm>
            <a:off x="6230160" y="368208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2 Content over Content" type="twoObjOverTx">
  <p:cSld name="TWO_OBJECTS_OVER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5" name="Shape 35"/>
          <p:cNvSpPr txBox="1"/>
          <p:nvPr>
            <p:ph idx="1" type="body"/>
          </p:nvPr>
        </p:nvSpPr>
        <p:spPr>
          <a:xfrm>
            <a:off x="60912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6" name="Shape 36"/>
          <p:cNvSpPr txBox="1"/>
          <p:nvPr>
            <p:ph idx="2" type="body"/>
          </p:nvPr>
        </p:nvSpPr>
        <p:spPr>
          <a:xfrm>
            <a:off x="6230160" y="1604520"/>
            <a:ext cx="535284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37" name="Shape 37"/>
          <p:cNvSpPr txBox="1"/>
          <p:nvPr>
            <p:ph idx="3" type="body"/>
          </p:nvPr>
        </p:nvSpPr>
        <p:spPr>
          <a:xfrm>
            <a:off x="609120" y="3682080"/>
            <a:ext cx="10969560" cy="1896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4" Type="http://schemas.openxmlformats.org/officeDocument/2006/relationships/theme" Target="../theme/theme4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3.xml"/><Relationship Id="rId13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35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609120" y="273600"/>
            <a:ext cx="10969200" cy="114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609120" y="1604520"/>
            <a:ext cx="1096920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6" name="Shape 56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609120" y="273240"/>
            <a:ext cx="109692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09120" y="1604520"/>
            <a:ext cx="1096920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609120" y="273600"/>
            <a:ext cx="1096956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09120" y="1604520"/>
            <a:ext cx="10969560" cy="39772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5" Type="http://schemas.openxmlformats.org/officeDocument/2006/relationships/image" Target="../media/image9.jpg"/><Relationship Id="rId6" Type="http://schemas.openxmlformats.org/officeDocument/2006/relationships/image" Target="../media/image7.jpg"/><Relationship Id="rId7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/>
        </p:nvSpPr>
        <p:spPr>
          <a:xfrm>
            <a:off x="1523160" y="555840"/>
            <a:ext cx="914040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0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Foodify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1523160" y="2946960"/>
            <a:ext cx="9140400" cy="165456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Mask R-CNN for image segmentation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by Chintushig Ochirsukh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Shape 207"/>
          <p:cNvPicPr preferRelativeResize="0"/>
          <p:nvPr/>
        </p:nvPicPr>
        <p:blipFill rotWithShape="1">
          <a:blip r:embed="rId3">
            <a:alphaModFix/>
          </a:blip>
          <a:srcRect b="20757" l="13103" r="11253" t="21730"/>
          <a:stretch/>
        </p:blipFill>
        <p:spPr>
          <a:xfrm>
            <a:off x="0" y="4210920"/>
            <a:ext cx="3593880" cy="2733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Shape 208"/>
          <p:cNvPicPr preferRelativeResize="0"/>
          <p:nvPr/>
        </p:nvPicPr>
        <p:blipFill rotWithShape="1">
          <a:blip r:embed="rId4">
            <a:alphaModFix/>
          </a:blip>
          <a:srcRect b="12365" l="26139" r="23844" t="36395"/>
          <a:stretch/>
        </p:blipFill>
        <p:spPr>
          <a:xfrm>
            <a:off x="8989200" y="18720"/>
            <a:ext cx="3198600" cy="3277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Shape 209"/>
          <p:cNvPicPr preferRelativeResize="0"/>
          <p:nvPr/>
        </p:nvPicPr>
        <p:blipFill rotWithShape="1">
          <a:blip r:embed="rId5">
            <a:alphaModFix/>
          </a:blip>
          <a:srcRect b="24955" l="13552" r="11255" t="25180"/>
          <a:stretch/>
        </p:blipFill>
        <p:spPr>
          <a:xfrm>
            <a:off x="4105080" y="4210920"/>
            <a:ext cx="3969360" cy="26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Shape 210"/>
          <p:cNvPicPr preferRelativeResize="0"/>
          <p:nvPr/>
        </p:nvPicPr>
        <p:blipFill rotWithShape="1">
          <a:blip r:embed="rId6">
            <a:alphaModFix/>
          </a:blip>
          <a:srcRect b="20757" l="13552" r="11255" t="22030"/>
          <a:stretch/>
        </p:blipFill>
        <p:spPr>
          <a:xfrm>
            <a:off x="8711640" y="4211640"/>
            <a:ext cx="3475800" cy="26452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Shape 211"/>
          <p:cNvPicPr preferRelativeResize="0"/>
          <p:nvPr/>
        </p:nvPicPr>
        <p:blipFill rotWithShape="1">
          <a:blip r:embed="rId7">
            <a:alphaModFix/>
          </a:blip>
          <a:srcRect b="21056" l="28847" r="17260" t="22481"/>
          <a:stretch/>
        </p:blipFill>
        <p:spPr>
          <a:xfrm>
            <a:off x="0" y="0"/>
            <a:ext cx="3142080" cy="32925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/>
        </p:nvSpPr>
        <p:spPr>
          <a:xfrm>
            <a:off x="609120" y="91440"/>
            <a:ext cx="9140400" cy="2386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6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Introduction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Shape 217"/>
          <p:cNvSpPr/>
          <p:nvPr/>
        </p:nvSpPr>
        <p:spPr>
          <a:xfrm>
            <a:off x="609120" y="1604520"/>
            <a:ext cx="10968840" cy="39765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279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the past few years, there have been a number of advances in Instance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Segmentation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279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COCO, there were only 5 submissions for instance segmentation as of Mar. 2018,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with 31 sub­missions for Object Detection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279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To review state of the art architecture in segmenting instances of images.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/>
        </p:nvSpPr>
        <p:spPr>
          <a:xfrm>
            <a:off x="609120" y="273240"/>
            <a:ext cx="10968120" cy="114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Convolutional neural network</a:t>
            </a:r>
            <a:endParaRPr sz="36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3" name="Shape 2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8120" y="1292800"/>
            <a:ext cx="7772401" cy="200484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Shape 224"/>
          <p:cNvSpPr/>
          <p:nvPr/>
        </p:nvSpPr>
        <p:spPr>
          <a:xfrm>
            <a:off x="5760720" y="3681360"/>
            <a:ext cx="5351760" cy="1896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6140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Mask R-CNN is better and faster</a:t>
            </a:r>
            <a:endParaRPr sz="18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226080" y="3657600"/>
            <a:ext cx="5351760" cy="3976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6139" lvl="0" marL="431999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Creates bounding boxes using Selective search</a:t>
            </a:r>
            <a:br>
              <a:rPr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sz="18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6140" lvl="0" marL="432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Extracts features using RoIPoo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 from each box and performs classification and bounding box regression</a:t>
            </a:r>
            <a:endParaRPr sz="1800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Shape 226"/>
          <p:cNvSpPr txBox="1"/>
          <p:nvPr/>
        </p:nvSpPr>
        <p:spPr>
          <a:xfrm>
            <a:off x="1469160" y="3962880"/>
            <a:ext cx="180720" cy="322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837720" y="365040"/>
            <a:ext cx="10511640" cy="132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44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Mask R-CNN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Shape 232"/>
          <p:cNvSpPr/>
          <p:nvPr/>
        </p:nvSpPr>
        <p:spPr>
          <a:xfrm>
            <a:off x="837720" y="1825560"/>
            <a:ext cx="10511640" cy="4350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2752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Extended R-CNN for pixel-level segmentation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52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Steps: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999" lvl="1" marL="8002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oto Sans Symbols"/>
              <a:buAutoNum type="arabicPeriod"/>
            </a:pPr>
            <a:r>
              <a:rPr b="0" i="0" lang="en-US" sz="1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Apply a CNN on an image to extract “Region Proposals / Regions of interest (ROI)”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999" lvl="1" marL="8002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8235"/>
              </a:buClr>
              <a:buSzPts val="1500"/>
              <a:buFont typeface="Noto Sans Symbols"/>
              <a:buAutoNum type="arabicPeriod"/>
            </a:pPr>
            <a:r>
              <a:rPr b="1" i="0" lang="en-US" sz="1500" u="none" cap="none" strike="noStrike">
                <a:solidFill>
                  <a:srgbClr val="548235"/>
                </a:solidFill>
                <a:latin typeface="Calibri"/>
                <a:ea typeface="Calibri"/>
                <a:cs typeface="Calibri"/>
                <a:sym typeface="Calibri"/>
              </a:rPr>
              <a:t>Perform ROIAlign (a process to align the pixels to the original image more properly)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999" lvl="1" marL="8002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Noto Sans Symbols"/>
              <a:buAutoNum type="arabicPeriod"/>
            </a:pPr>
            <a:r>
              <a:rPr b="0" i="0" lang="en-US" sz="15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Perform Fast R-CNN to classify the object and find bounding box coordinates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1999" lvl="1" marL="80028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48235"/>
              </a:buClr>
              <a:buSzPts val="1500"/>
              <a:buFont typeface="Noto Sans Symbols"/>
              <a:buAutoNum type="arabicPeriod"/>
            </a:pPr>
            <a:r>
              <a:rPr b="1" i="0" lang="en-US" sz="1500" u="none" cap="none" strike="noStrike">
                <a:solidFill>
                  <a:srgbClr val="548235"/>
                </a:solidFill>
                <a:latin typeface="Calibri"/>
                <a:ea typeface="Calibri"/>
                <a:cs typeface="Calibri"/>
                <a:sym typeface="Calibri"/>
              </a:rPr>
              <a:t>In Parallel to #3, run another CNN to do pixel-level classification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52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Steps 2 and 4 are what got added.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52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Winner of all Microsoft COCO challenges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520" lvl="0" marL="228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lang="en-US" sz="20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Winner of ILSVRC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7519" lvl="1" marL="685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•"/>
            </a:pPr>
            <a:r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ImageNet Large Scale Visual Recognition </a:t>
            </a:r>
            <a:r>
              <a:rPr b="1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Challenge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Shape 2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36720" y="3931920"/>
            <a:ext cx="5851440" cy="29185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/>
          <p:nvPr/>
        </p:nvSpPr>
        <p:spPr>
          <a:xfrm>
            <a:off x="837720" y="365040"/>
            <a:ext cx="10511640" cy="132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latin typeface="Calibri"/>
                <a:ea typeface="Calibri"/>
                <a:cs typeface="Calibri"/>
                <a:sym typeface="Calibri"/>
              </a:rPr>
              <a:t>Approach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39" name="Shape 239"/>
          <p:cNvGraphicFramePr/>
          <p:nvPr/>
        </p:nvGraphicFramePr>
        <p:xfrm>
          <a:off x="837720" y="169056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{45F0A1FA-3348-4769-8D0D-8E09E1D201A6}</a:tableStyleId>
              </a:tblPr>
              <a:tblGrid>
                <a:gridCol w="10043050"/>
              </a:tblGrid>
              <a:tr h="3571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 u="none" cap="none" strike="noStrike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Task</a:t>
                      </a:r>
                      <a:endParaRPr b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5B9BD5"/>
                    </a:solidFill>
                  </a:tcPr>
                </a:tc>
              </a:tr>
              <a:tr h="6224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Download COCO + ILSVRC dataset</a:t>
                      </a:r>
                      <a:endParaRPr b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EEF"/>
                    </a:solidFill>
                  </a:tcPr>
                </a:tc>
              </a:tr>
              <a:tr h="35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Installing Tensorflow and other supporting libraries such as Cuda or CudNN</a:t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FF7"/>
                    </a:solidFill>
                  </a:tcPr>
                </a:tc>
              </a:tr>
              <a:tr h="35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Implement the model</a:t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FF7"/>
                    </a:solidFill>
                  </a:tcPr>
                </a:tc>
              </a:tr>
              <a:tr h="3571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Train mask regression CNN on CPU only</a:t>
                      </a:r>
                      <a:endParaRPr sz="180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FF7"/>
                    </a:solidFill>
                  </a:tcPr>
                </a:tc>
              </a:tr>
              <a:tr h="6224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Train </a:t>
                      </a:r>
                      <a:r>
                        <a:rPr lang="en-US" sz="180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CNN on GPU</a:t>
                      </a:r>
                      <a:endParaRPr sz="18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45725" marB="45725" marR="91450" marL="91450">
                    <a:lnL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EEF"/>
                    </a:solidFill>
                  </a:tcPr>
                </a:tc>
              </a:tr>
              <a:tr h="6224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Connect to a webcam to upload frames for real-time processing.</a:t>
                      </a:r>
                      <a:endParaRPr b="0" sz="1800" u="none" cap="none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EEF"/>
                    </a:solidFill>
                  </a:tcPr>
                </a:tc>
              </a:tr>
              <a:tr h="62172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lang="en-US" sz="1800" u="none" cap="none" strike="noStrik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Paper and presentation</a:t>
                      </a:r>
                      <a:endParaRPr b="0" sz="1800" strike="noStrike">
                        <a:solidFill>
                          <a:srgbClr val="000000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45725" marB="45725" marR="91450" marL="91450">
                    <a:lnL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225">
                      <a:solidFill>
                        <a:srgbClr val="FFFFFF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1DE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/>
          <p:nvPr/>
        </p:nvSpPr>
        <p:spPr>
          <a:xfrm>
            <a:off x="837720" y="365040"/>
            <a:ext cx="10511640" cy="1324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Results and Evaluation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5" name="Shape 2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309360" y="739440"/>
            <a:ext cx="5797440" cy="3557520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Shape 246"/>
          <p:cNvSpPr/>
          <p:nvPr/>
        </p:nvSpPr>
        <p:spPr>
          <a:xfrm>
            <a:off x="200160" y="1690200"/>
            <a:ext cx="6050160" cy="2477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215279" lvl="0" marL="21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1000 steps per epoch, max image size 800x1024 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0" marL="21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Images take 200ms to evaluate on GPU instance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0" marL="21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Images take 7s on only cpu running machine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15279" lvl="0" marL="21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0"/>
              <a:buFont typeface="Noto Sans Symbols"/>
              <a:buChar char="●"/>
            </a:pPr>
            <a:r>
              <a:rPr b="0" lang="en-US" sz="18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Learning Rate = 0.001, SGD momentum = 0.9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Shape 247"/>
          <p:cNvSpPr/>
          <p:nvPr/>
        </p:nvSpPr>
        <p:spPr>
          <a:xfrm>
            <a:off x="640080" y="3108960"/>
            <a:ext cx="180000" cy="34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/>
        </p:nvSpPr>
        <p:spPr>
          <a:xfrm>
            <a:off x="4470480" y="3309480"/>
            <a:ext cx="2705400" cy="6217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3600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Questions?</a:t>
            </a:r>
            <a:endParaRPr b="0" sz="1800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